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2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80" r:id="rId11"/>
    <p:sldId id="282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Raleway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DE555C2-A030-4400-BF44-5F700E7D75FB}">
  <a:tblStyle styleId="{5DE555C2-A030-4400-BF44-5F700E7D75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25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3BA8B-4A03-4132-92B0-93BD76ECE2E9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</dgm:pt>
    <dgm:pt modelId="{399F5CD6-8E2D-436E-A64E-029E957D16D1}">
      <dgm:prSet phldrT="[Text]"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35560" tIns="35560" rIns="35560" bIns="3556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Collect tweets</a:t>
          </a:r>
        </a:p>
      </dgm:t>
    </dgm:pt>
    <dgm:pt modelId="{DFD88B39-EF65-448C-BFA2-57D26E22CF3B}" type="parTrans" cxnId="{9374E43F-A779-4B5C-8E2D-F6CCA551A152}">
      <dgm:prSet/>
      <dgm:spPr/>
      <dgm:t>
        <a:bodyPr/>
        <a:lstStyle/>
        <a:p>
          <a:endParaRPr lang="en-US"/>
        </a:p>
      </dgm:t>
    </dgm:pt>
    <dgm:pt modelId="{795FE15A-BD7B-4FEB-BFBA-8A5E37D65907}" type="sibTrans" cxnId="{9374E43F-A779-4B5C-8E2D-F6CCA551A152}">
      <dgm:prSet/>
      <dgm:spPr/>
      <dgm:t>
        <a:bodyPr/>
        <a:lstStyle/>
        <a:p>
          <a:endParaRPr lang="en-US"/>
        </a:p>
      </dgm:t>
    </dgm:pt>
    <dgm:pt modelId="{B897C40D-A395-424B-971B-6F1254002862}">
      <dgm:prSet phldrT="[Text]"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Preprocess data</a:t>
          </a:r>
        </a:p>
      </dgm:t>
    </dgm:pt>
    <dgm:pt modelId="{7FE090EC-CD4C-474E-90EB-17B2D5A411B2}" type="parTrans" cxnId="{49853F6B-84D7-4E14-B5F3-C5F9F5C2C474}">
      <dgm:prSet/>
      <dgm:spPr/>
      <dgm:t>
        <a:bodyPr/>
        <a:lstStyle/>
        <a:p>
          <a:endParaRPr lang="en-US"/>
        </a:p>
      </dgm:t>
    </dgm:pt>
    <dgm:pt modelId="{92A35F70-CB57-4E91-AAC4-A5376B34E14F}" type="sibTrans" cxnId="{49853F6B-84D7-4E14-B5F3-C5F9F5C2C474}">
      <dgm:prSet/>
      <dgm:spPr/>
      <dgm:t>
        <a:bodyPr/>
        <a:lstStyle/>
        <a:p>
          <a:endParaRPr lang="en-US"/>
        </a:p>
      </dgm:t>
    </dgm:pt>
    <dgm:pt modelId="{4E1B524E-5480-4954-B0D6-C9D2F561592A}">
      <dgm:prSet phldrT="[Text]" custT="1"/>
      <dgm:spPr>
        <a:solidFill>
          <a:schemeClr val="bg1">
            <a:alpha val="90000"/>
          </a:schemeClr>
        </a:solidFill>
        <a:ln>
          <a:solidFill>
            <a:schemeClr val="accent2"/>
          </a:solidFill>
        </a:ln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Sentiment analysis</a:t>
          </a:r>
          <a:endParaRPr lang="en-US" sz="2400" b="1" kern="1200" dirty="0">
            <a:solidFill>
              <a:schemeClr val="bg2"/>
            </a:solidFill>
            <a:latin typeface="Calibri" panose="020F0502020204030204" pitchFamily="34" charset="0"/>
            <a:ea typeface="+mn-ea"/>
            <a:cs typeface="Calibri" panose="020F0502020204030204" pitchFamily="34" charset="0"/>
          </a:endParaRPr>
        </a:p>
      </dgm:t>
    </dgm:pt>
    <dgm:pt modelId="{356976DB-C3CE-45B3-9AE3-17D9DA645929}" type="parTrans" cxnId="{F280842C-F426-48BF-A35D-322D33DE4331}">
      <dgm:prSet/>
      <dgm:spPr/>
      <dgm:t>
        <a:bodyPr/>
        <a:lstStyle/>
        <a:p>
          <a:endParaRPr lang="en-US"/>
        </a:p>
      </dgm:t>
    </dgm:pt>
    <dgm:pt modelId="{3B3D0B2E-2DCC-4CDB-A074-F21602146F62}" type="sibTrans" cxnId="{F280842C-F426-48BF-A35D-322D33DE4331}">
      <dgm:prSet/>
      <dgm:spPr/>
      <dgm:t>
        <a:bodyPr/>
        <a:lstStyle/>
        <a:p>
          <a:endParaRPr lang="en-US"/>
        </a:p>
      </dgm:t>
    </dgm:pt>
    <dgm:pt modelId="{394D5CE5-BA3D-4F91-8BED-C47FF07308AF}" type="pres">
      <dgm:prSet presAssocID="{BE43BA8B-4A03-4132-92B0-93BD76ECE2E9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045BE609-6B6C-4668-A165-290F43BF1B43}" type="pres">
      <dgm:prSet presAssocID="{4E1B524E-5480-4954-B0D6-C9D2F561592A}" presName="Accent3" presStyleCnt="0"/>
      <dgm:spPr/>
    </dgm:pt>
    <dgm:pt modelId="{BDA378BD-DFDF-4C4D-82BF-551A3ACF0619}" type="pres">
      <dgm:prSet presAssocID="{4E1B524E-5480-4954-B0D6-C9D2F561592A}" presName="Accent" presStyleLbl="node1" presStyleIdx="0" presStyleCnt="3"/>
      <dgm:spPr>
        <a:solidFill>
          <a:schemeClr val="accent2"/>
        </a:solidFill>
        <a:ln>
          <a:solidFill>
            <a:schemeClr val="accent2"/>
          </a:solidFill>
        </a:ln>
      </dgm:spPr>
    </dgm:pt>
    <dgm:pt modelId="{4BC9BDB6-4E74-4C21-92A9-6D806B8515BC}" type="pres">
      <dgm:prSet presAssocID="{4E1B524E-5480-4954-B0D6-C9D2F561592A}" presName="ParentBackground3" presStyleCnt="0"/>
      <dgm:spPr/>
    </dgm:pt>
    <dgm:pt modelId="{B81018B6-3DFA-4FCB-92FE-550B1668814C}" type="pres">
      <dgm:prSet presAssocID="{4E1B524E-5480-4954-B0D6-C9D2F561592A}" presName="ParentBackground" presStyleLbl="fgAcc1" presStyleIdx="0" presStyleCnt="3"/>
      <dgm:spPr>
        <a:xfrm>
          <a:off x="5743812" y="972482"/>
          <a:ext cx="2185082" cy="2184849"/>
        </a:xfrm>
        <a:prstGeom prst="ellipse">
          <a:avLst/>
        </a:prstGeom>
      </dgm:spPr>
    </dgm:pt>
    <dgm:pt modelId="{22F3FDF1-B241-4E56-BF6D-39FED56E0680}" type="pres">
      <dgm:prSet presAssocID="{4E1B524E-5480-4954-B0D6-C9D2F561592A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03DC45E8-F9DE-4DB7-B9FE-0E981EF88123}" type="pres">
      <dgm:prSet presAssocID="{B897C40D-A395-424B-971B-6F1254002862}" presName="Accent2" presStyleCnt="0"/>
      <dgm:spPr/>
    </dgm:pt>
    <dgm:pt modelId="{0FCD406B-26BA-4325-8B6C-0043DE0581AC}" type="pres">
      <dgm:prSet presAssocID="{B897C40D-A395-424B-971B-6F1254002862}" presName="Accent" presStyleLbl="node1" presStyleIdx="1" presStyleCnt="3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xfrm rot="2700000">
          <a:off x="3245025" y="891079"/>
          <a:ext cx="2347244" cy="2347244"/>
        </a:xfrm>
        <a:prstGeom prst="teardrop">
          <a:avLst>
            <a:gd name="adj" fmla="val 100000"/>
          </a:avLst>
        </a:prstGeom>
        <a:solidFill>
          <a:schemeClr val="accent2"/>
        </a:solidFill>
        <a:ln/>
      </dgm:spPr>
    </dgm:pt>
    <dgm:pt modelId="{CDB3B718-CEA6-4A42-B9B3-0D45AE3A6912}" type="pres">
      <dgm:prSet presAssocID="{B897C40D-A395-424B-971B-6F1254002862}" presName="ParentBackground2" presStyleCnt="0"/>
      <dgm:spPr/>
    </dgm:pt>
    <dgm:pt modelId="{CD31E259-FAF7-4A80-83D2-046B5981ACEF}" type="pres">
      <dgm:prSet presAssocID="{B897C40D-A395-424B-971B-6F1254002862}" presName="ParentBackground" presStyleLbl="fgAcc1" presStyleIdx="1" presStyleCnt="3"/>
      <dgm:spPr>
        <a:xfrm>
          <a:off x="3320315" y="966693"/>
          <a:ext cx="2196663" cy="2196429"/>
        </a:xfrm>
        <a:prstGeom prst="ellipse">
          <a:avLst/>
        </a:prstGeom>
      </dgm:spPr>
    </dgm:pt>
    <dgm:pt modelId="{8BF3BEEA-4EDE-4E76-BC47-FB8514CC5275}" type="pres">
      <dgm:prSet presAssocID="{B897C40D-A395-424B-971B-6F1254002862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50CB9B7-2238-465D-8F8B-F654F8B85093}" type="pres">
      <dgm:prSet presAssocID="{399F5CD6-8E2D-436E-A64E-029E957D16D1}" presName="Accent1" presStyleCnt="0"/>
      <dgm:spPr/>
    </dgm:pt>
    <dgm:pt modelId="{57FAEA18-86C6-44B2-A47C-F2CFEDA92F54}" type="pres">
      <dgm:prSet presAssocID="{399F5CD6-8E2D-436E-A64E-029E957D16D1}" presName="Accent" presStyleLbl="node1" presStyleIdx="2" presStyleCnt="3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xfrm rot="2700000">
          <a:off x="842265" y="871853"/>
          <a:ext cx="2268737" cy="2268737"/>
        </a:xfrm>
        <a:prstGeom prst="teardrop">
          <a:avLst>
            <a:gd name="adj" fmla="val 100000"/>
          </a:avLst>
        </a:prstGeom>
        <a:solidFill>
          <a:srgbClr val="5B9BD5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0CB4CF06-E8D8-40E8-80CE-4463C888908D}" type="pres">
      <dgm:prSet presAssocID="{399F5CD6-8E2D-436E-A64E-029E957D16D1}" presName="ParentBackground1" presStyleCnt="0"/>
      <dgm:spPr/>
    </dgm:pt>
    <dgm:pt modelId="{231269BB-8661-45C9-AD45-068777C5F420}" type="pres">
      <dgm:prSet presAssocID="{399F5CD6-8E2D-436E-A64E-029E957D16D1}" presName="ParentBackground" presStyleLbl="fgAcc1" presStyleIdx="2" presStyleCnt="3"/>
      <dgm:spPr>
        <a:xfrm>
          <a:off x="915037" y="944937"/>
          <a:ext cx="2123193" cy="2122967"/>
        </a:xfrm>
        <a:prstGeom prst="ellipse">
          <a:avLst/>
        </a:prstGeom>
      </dgm:spPr>
    </dgm:pt>
    <dgm:pt modelId="{7E3D333B-DE75-4E1B-9238-D936C6F58C08}" type="pres">
      <dgm:prSet presAssocID="{399F5CD6-8E2D-436E-A64E-029E957D16D1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F280842C-F426-48BF-A35D-322D33DE4331}" srcId="{BE43BA8B-4A03-4132-92B0-93BD76ECE2E9}" destId="{4E1B524E-5480-4954-B0D6-C9D2F561592A}" srcOrd="2" destOrd="0" parTransId="{356976DB-C3CE-45B3-9AE3-17D9DA645929}" sibTransId="{3B3D0B2E-2DCC-4CDB-A074-F21602146F62}"/>
    <dgm:cxn modelId="{9374E43F-A779-4B5C-8E2D-F6CCA551A152}" srcId="{BE43BA8B-4A03-4132-92B0-93BD76ECE2E9}" destId="{399F5CD6-8E2D-436E-A64E-029E957D16D1}" srcOrd="0" destOrd="0" parTransId="{DFD88B39-EF65-448C-BFA2-57D26E22CF3B}" sibTransId="{795FE15A-BD7B-4FEB-BFBA-8A5E37D65907}"/>
    <dgm:cxn modelId="{49853F6B-84D7-4E14-B5F3-C5F9F5C2C474}" srcId="{BE43BA8B-4A03-4132-92B0-93BD76ECE2E9}" destId="{B897C40D-A395-424B-971B-6F1254002862}" srcOrd="1" destOrd="0" parTransId="{7FE090EC-CD4C-474E-90EB-17B2D5A411B2}" sibTransId="{92A35F70-CB57-4E91-AAC4-A5376B34E14F}"/>
    <dgm:cxn modelId="{2643497F-B933-460B-BDCF-0C2AE326AB31}" type="presOf" srcId="{4E1B524E-5480-4954-B0D6-C9D2F561592A}" destId="{B81018B6-3DFA-4FCB-92FE-550B1668814C}" srcOrd="0" destOrd="0" presId="urn:microsoft.com/office/officeart/2011/layout/CircleProcess"/>
    <dgm:cxn modelId="{E2B15785-A10B-4117-A4FB-EF19EC7D87D0}" type="presOf" srcId="{B897C40D-A395-424B-971B-6F1254002862}" destId="{8BF3BEEA-4EDE-4E76-BC47-FB8514CC5275}" srcOrd="1" destOrd="0" presId="urn:microsoft.com/office/officeart/2011/layout/CircleProcess"/>
    <dgm:cxn modelId="{819D208F-088F-4ED1-B4F8-1CC895EF94B1}" type="presOf" srcId="{4E1B524E-5480-4954-B0D6-C9D2F561592A}" destId="{22F3FDF1-B241-4E56-BF6D-39FED56E0680}" srcOrd="1" destOrd="0" presId="urn:microsoft.com/office/officeart/2011/layout/CircleProcess"/>
    <dgm:cxn modelId="{D5FE3594-33C4-40C0-B1E9-C7850C669031}" type="presOf" srcId="{399F5CD6-8E2D-436E-A64E-029E957D16D1}" destId="{231269BB-8661-45C9-AD45-068777C5F420}" srcOrd="0" destOrd="0" presId="urn:microsoft.com/office/officeart/2011/layout/CircleProcess"/>
    <dgm:cxn modelId="{097E6FA3-0256-4F39-8204-0D37BAE4237A}" type="presOf" srcId="{B897C40D-A395-424B-971B-6F1254002862}" destId="{CD31E259-FAF7-4A80-83D2-046B5981ACEF}" srcOrd="0" destOrd="0" presId="urn:microsoft.com/office/officeart/2011/layout/CircleProcess"/>
    <dgm:cxn modelId="{9D61CEC0-0670-482E-899F-96F8A9724049}" type="presOf" srcId="{BE43BA8B-4A03-4132-92B0-93BD76ECE2E9}" destId="{394D5CE5-BA3D-4F91-8BED-C47FF07308AF}" srcOrd="0" destOrd="0" presId="urn:microsoft.com/office/officeart/2011/layout/CircleProcess"/>
    <dgm:cxn modelId="{D4A15ACF-3F84-4FBB-BED1-92050C8F7951}" type="presOf" srcId="{399F5CD6-8E2D-436E-A64E-029E957D16D1}" destId="{7E3D333B-DE75-4E1B-9238-D936C6F58C08}" srcOrd="1" destOrd="0" presId="urn:microsoft.com/office/officeart/2011/layout/CircleProcess"/>
    <dgm:cxn modelId="{5E8F0664-693F-46AE-BEE6-F5A0918F0F86}" type="presParOf" srcId="{394D5CE5-BA3D-4F91-8BED-C47FF07308AF}" destId="{045BE609-6B6C-4668-A165-290F43BF1B43}" srcOrd="0" destOrd="0" presId="urn:microsoft.com/office/officeart/2011/layout/CircleProcess"/>
    <dgm:cxn modelId="{E3A9B18D-9FA9-429A-876B-95E8DF3D78BD}" type="presParOf" srcId="{045BE609-6B6C-4668-A165-290F43BF1B43}" destId="{BDA378BD-DFDF-4C4D-82BF-551A3ACF0619}" srcOrd="0" destOrd="0" presId="urn:microsoft.com/office/officeart/2011/layout/CircleProcess"/>
    <dgm:cxn modelId="{9EEA9850-3F77-48F8-8FE0-56CE8130B6CD}" type="presParOf" srcId="{394D5CE5-BA3D-4F91-8BED-C47FF07308AF}" destId="{4BC9BDB6-4E74-4C21-92A9-6D806B8515BC}" srcOrd="1" destOrd="0" presId="urn:microsoft.com/office/officeart/2011/layout/CircleProcess"/>
    <dgm:cxn modelId="{722C690F-BA94-4F26-AC79-B8F384BB34B1}" type="presParOf" srcId="{4BC9BDB6-4E74-4C21-92A9-6D806B8515BC}" destId="{B81018B6-3DFA-4FCB-92FE-550B1668814C}" srcOrd="0" destOrd="0" presId="urn:microsoft.com/office/officeart/2011/layout/CircleProcess"/>
    <dgm:cxn modelId="{D7CE70B4-1680-4622-BE76-5089B5109A86}" type="presParOf" srcId="{394D5CE5-BA3D-4F91-8BED-C47FF07308AF}" destId="{22F3FDF1-B241-4E56-BF6D-39FED56E0680}" srcOrd="2" destOrd="0" presId="urn:microsoft.com/office/officeart/2011/layout/CircleProcess"/>
    <dgm:cxn modelId="{89294DA8-0410-4CCE-8AE3-C1655EA34CBC}" type="presParOf" srcId="{394D5CE5-BA3D-4F91-8BED-C47FF07308AF}" destId="{03DC45E8-F9DE-4DB7-B9FE-0E981EF88123}" srcOrd="3" destOrd="0" presId="urn:microsoft.com/office/officeart/2011/layout/CircleProcess"/>
    <dgm:cxn modelId="{C6827253-A0C5-48D6-A104-F517B006FBDB}" type="presParOf" srcId="{03DC45E8-F9DE-4DB7-B9FE-0E981EF88123}" destId="{0FCD406B-26BA-4325-8B6C-0043DE0581AC}" srcOrd="0" destOrd="0" presId="urn:microsoft.com/office/officeart/2011/layout/CircleProcess"/>
    <dgm:cxn modelId="{BE9F5EA9-02F6-40B3-A854-CA2FB1FE285A}" type="presParOf" srcId="{394D5CE5-BA3D-4F91-8BED-C47FF07308AF}" destId="{CDB3B718-CEA6-4A42-B9B3-0D45AE3A6912}" srcOrd="4" destOrd="0" presId="urn:microsoft.com/office/officeart/2011/layout/CircleProcess"/>
    <dgm:cxn modelId="{65D7D1DE-9352-4AC7-B284-11B55E51FF3C}" type="presParOf" srcId="{CDB3B718-CEA6-4A42-B9B3-0D45AE3A6912}" destId="{CD31E259-FAF7-4A80-83D2-046B5981ACEF}" srcOrd="0" destOrd="0" presId="urn:microsoft.com/office/officeart/2011/layout/CircleProcess"/>
    <dgm:cxn modelId="{B98405A0-D911-4DFB-9472-D3ED14E57FDC}" type="presParOf" srcId="{394D5CE5-BA3D-4F91-8BED-C47FF07308AF}" destId="{8BF3BEEA-4EDE-4E76-BC47-FB8514CC5275}" srcOrd="5" destOrd="0" presId="urn:microsoft.com/office/officeart/2011/layout/CircleProcess"/>
    <dgm:cxn modelId="{7668D517-7BC6-47FF-B60A-519D6831A8B1}" type="presParOf" srcId="{394D5CE5-BA3D-4F91-8BED-C47FF07308AF}" destId="{E50CB9B7-2238-465D-8F8B-F654F8B85093}" srcOrd="6" destOrd="0" presId="urn:microsoft.com/office/officeart/2011/layout/CircleProcess"/>
    <dgm:cxn modelId="{7074A5E6-CDCF-4332-9714-A3936EF79D85}" type="presParOf" srcId="{E50CB9B7-2238-465D-8F8B-F654F8B85093}" destId="{57FAEA18-86C6-44B2-A47C-F2CFEDA92F54}" srcOrd="0" destOrd="0" presId="urn:microsoft.com/office/officeart/2011/layout/CircleProcess"/>
    <dgm:cxn modelId="{EFE2C6E3-F58F-4A33-BCFC-DF3E7901BFB8}" type="presParOf" srcId="{394D5CE5-BA3D-4F91-8BED-C47FF07308AF}" destId="{0CB4CF06-E8D8-40E8-80CE-4463C888908D}" srcOrd="7" destOrd="0" presId="urn:microsoft.com/office/officeart/2011/layout/CircleProcess"/>
    <dgm:cxn modelId="{EC339873-B149-4A11-8DFB-652B4A47384D}" type="presParOf" srcId="{0CB4CF06-E8D8-40E8-80CE-4463C888908D}" destId="{231269BB-8661-45C9-AD45-068777C5F420}" srcOrd="0" destOrd="0" presId="urn:microsoft.com/office/officeart/2011/layout/CircleProcess"/>
    <dgm:cxn modelId="{E3C2A449-164E-47A9-B98C-1A6AF8978BF7}" type="presParOf" srcId="{394D5CE5-BA3D-4F91-8BED-C47FF07308AF}" destId="{7E3D333B-DE75-4E1B-9238-D936C6F58C08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43BA8B-4A03-4132-92B0-93BD76ECE2E9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</dgm:pt>
    <dgm:pt modelId="{399F5CD6-8E2D-436E-A64E-029E957D16D1}">
      <dgm:prSet phldrT="[Text]"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35560" tIns="35560" rIns="35560" bIns="3556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Store</a:t>
          </a:r>
          <a:r>
            <a:rPr lang="en-US" sz="2800" b="1" kern="120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Data</a:t>
          </a:r>
          <a:endParaRPr lang="en-US" sz="28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DFD88B39-EF65-448C-BFA2-57D26E22CF3B}" type="parTrans" cxnId="{9374E43F-A779-4B5C-8E2D-F6CCA551A152}">
      <dgm:prSet/>
      <dgm:spPr/>
      <dgm:t>
        <a:bodyPr/>
        <a:lstStyle/>
        <a:p>
          <a:endParaRPr lang="en-US"/>
        </a:p>
      </dgm:t>
    </dgm:pt>
    <dgm:pt modelId="{795FE15A-BD7B-4FEB-BFBA-8A5E37D65907}" type="sibTrans" cxnId="{9374E43F-A779-4B5C-8E2D-F6CCA551A152}">
      <dgm:prSet/>
      <dgm:spPr/>
      <dgm:t>
        <a:bodyPr/>
        <a:lstStyle/>
        <a:p>
          <a:endParaRPr lang="en-US"/>
        </a:p>
      </dgm:t>
    </dgm:pt>
    <dgm:pt modelId="{B897C40D-A395-424B-971B-6F1254002862}">
      <dgm:prSet phldrT="[Text]"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Design</a:t>
          </a:r>
          <a:r>
            <a:rPr lang="en-US" sz="2400" b="1" kern="120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APIs</a:t>
          </a:r>
          <a:endParaRPr lang="en-US" sz="24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7FE090EC-CD4C-474E-90EB-17B2D5A411B2}" type="parTrans" cxnId="{49853F6B-84D7-4E14-B5F3-C5F9F5C2C474}">
      <dgm:prSet/>
      <dgm:spPr/>
      <dgm:t>
        <a:bodyPr/>
        <a:lstStyle/>
        <a:p>
          <a:endParaRPr lang="en-US"/>
        </a:p>
      </dgm:t>
    </dgm:pt>
    <dgm:pt modelId="{92A35F70-CB57-4E91-AAC4-A5376B34E14F}" type="sibTrans" cxnId="{49853F6B-84D7-4E14-B5F3-C5F9F5C2C474}">
      <dgm:prSet/>
      <dgm:spPr/>
      <dgm:t>
        <a:bodyPr/>
        <a:lstStyle/>
        <a:p>
          <a:endParaRPr lang="en-US"/>
        </a:p>
      </dgm:t>
    </dgm:pt>
    <dgm:pt modelId="{4E1B524E-5480-4954-B0D6-C9D2F561592A}">
      <dgm:prSet phldrT="[Text]" custT="1"/>
      <dgm:spPr>
        <a:solidFill>
          <a:schemeClr val="bg1">
            <a:alpha val="90000"/>
          </a:schemeClr>
        </a:solidFill>
        <a:ln>
          <a:solidFill>
            <a:schemeClr val="accent2"/>
          </a:solidFill>
        </a:ln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>
              <a:solidFill>
                <a:schemeClr val="bg2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rPr>
            <a:t>Develop UI</a:t>
          </a:r>
        </a:p>
      </dgm:t>
    </dgm:pt>
    <dgm:pt modelId="{356976DB-C3CE-45B3-9AE3-17D9DA645929}" type="parTrans" cxnId="{F280842C-F426-48BF-A35D-322D33DE4331}">
      <dgm:prSet/>
      <dgm:spPr/>
      <dgm:t>
        <a:bodyPr/>
        <a:lstStyle/>
        <a:p>
          <a:endParaRPr lang="en-US"/>
        </a:p>
      </dgm:t>
    </dgm:pt>
    <dgm:pt modelId="{3B3D0B2E-2DCC-4CDB-A074-F21602146F62}" type="sibTrans" cxnId="{F280842C-F426-48BF-A35D-322D33DE4331}">
      <dgm:prSet/>
      <dgm:spPr/>
      <dgm:t>
        <a:bodyPr/>
        <a:lstStyle/>
        <a:p>
          <a:endParaRPr lang="en-US"/>
        </a:p>
      </dgm:t>
    </dgm:pt>
    <dgm:pt modelId="{394D5CE5-BA3D-4F91-8BED-C47FF07308AF}" type="pres">
      <dgm:prSet presAssocID="{BE43BA8B-4A03-4132-92B0-93BD76ECE2E9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045BE609-6B6C-4668-A165-290F43BF1B43}" type="pres">
      <dgm:prSet presAssocID="{4E1B524E-5480-4954-B0D6-C9D2F561592A}" presName="Accent3" presStyleCnt="0"/>
      <dgm:spPr/>
    </dgm:pt>
    <dgm:pt modelId="{BDA378BD-DFDF-4C4D-82BF-551A3ACF0619}" type="pres">
      <dgm:prSet presAssocID="{4E1B524E-5480-4954-B0D6-C9D2F561592A}" presName="Accent" presStyleLbl="node1" presStyleIdx="0" presStyleCnt="3"/>
      <dgm:spPr>
        <a:solidFill>
          <a:schemeClr val="accent2"/>
        </a:solidFill>
        <a:ln>
          <a:solidFill>
            <a:schemeClr val="accent2"/>
          </a:solidFill>
        </a:ln>
      </dgm:spPr>
    </dgm:pt>
    <dgm:pt modelId="{4BC9BDB6-4E74-4C21-92A9-6D806B8515BC}" type="pres">
      <dgm:prSet presAssocID="{4E1B524E-5480-4954-B0D6-C9D2F561592A}" presName="ParentBackground3" presStyleCnt="0"/>
      <dgm:spPr/>
    </dgm:pt>
    <dgm:pt modelId="{B81018B6-3DFA-4FCB-92FE-550B1668814C}" type="pres">
      <dgm:prSet presAssocID="{4E1B524E-5480-4954-B0D6-C9D2F561592A}" presName="ParentBackground" presStyleLbl="fgAcc1" presStyleIdx="0" presStyleCnt="3"/>
      <dgm:spPr>
        <a:xfrm>
          <a:off x="5743812" y="972482"/>
          <a:ext cx="2185082" cy="2184849"/>
        </a:xfrm>
        <a:prstGeom prst="ellipse">
          <a:avLst/>
        </a:prstGeom>
      </dgm:spPr>
    </dgm:pt>
    <dgm:pt modelId="{22F3FDF1-B241-4E56-BF6D-39FED56E0680}" type="pres">
      <dgm:prSet presAssocID="{4E1B524E-5480-4954-B0D6-C9D2F561592A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03DC45E8-F9DE-4DB7-B9FE-0E981EF88123}" type="pres">
      <dgm:prSet presAssocID="{B897C40D-A395-424B-971B-6F1254002862}" presName="Accent2" presStyleCnt="0"/>
      <dgm:spPr/>
    </dgm:pt>
    <dgm:pt modelId="{0FCD406B-26BA-4325-8B6C-0043DE0581AC}" type="pres">
      <dgm:prSet presAssocID="{B897C40D-A395-424B-971B-6F1254002862}" presName="Accent" presStyleLbl="node1" presStyleIdx="1" presStyleCnt="3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xfrm rot="2700000">
          <a:off x="3245025" y="891079"/>
          <a:ext cx="2347244" cy="2347244"/>
        </a:xfrm>
        <a:prstGeom prst="teardrop">
          <a:avLst>
            <a:gd name="adj" fmla="val 100000"/>
          </a:avLst>
        </a:prstGeom>
        <a:solidFill>
          <a:schemeClr val="accent2"/>
        </a:solidFill>
        <a:ln/>
      </dgm:spPr>
    </dgm:pt>
    <dgm:pt modelId="{CDB3B718-CEA6-4A42-B9B3-0D45AE3A6912}" type="pres">
      <dgm:prSet presAssocID="{B897C40D-A395-424B-971B-6F1254002862}" presName="ParentBackground2" presStyleCnt="0"/>
      <dgm:spPr/>
    </dgm:pt>
    <dgm:pt modelId="{CD31E259-FAF7-4A80-83D2-046B5981ACEF}" type="pres">
      <dgm:prSet presAssocID="{B897C40D-A395-424B-971B-6F1254002862}" presName="ParentBackground" presStyleLbl="fgAcc1" presStyleIdx="1" presStyleCnt="3"/>
      <dgm:spPr>
        <a:xfrm>
          <a:off x="3320315" y="966693"/>
          <a:ext cx="2196663" cy="2196429"/>
        </a:xfrm>
        <a:prstGeom prst="ellipse">
          <a:avLst/>
        </a:prstGeom>
      </dgm:spPr>
    </dgm:pt>
    <dgm:pt modelId="{8BF3BEEA-4EDE-4E76-BC47-FB8514CC5275}" type="pres">
      <dgm:prSet presAssocID="{B897C40D-A395-424B-971B-6F1254002862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50CB9B7-2238-465D-8F8B-F654F8B85093}" type="pres">
      <dgm:prSet presAssocID="{399F5CD6-8E2D-436E-A64E-029E957D16D1}" presName="Accent1" presStyleCnt="0"/>
      <dgm:spPr/>
    </dgm:pt>
    <dgm:pt modelId="{57FAEA18-86C6-44B2-A47C-F2CFEDA92F54}" type="pres">
      <dgm:prSet presAssocID="{399F5CD6-8E2D-436E-A64E-029E957D16D1}" presName="Accent" presStyleLbl="node1" presStyleIdx="2" presStyleCnt="3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xfrm rot="2700000">
          <a:off x="842265" y="871853"/>
          <a:ext cx="2268737" cy="2268737"/>
        </a:xfrm>
        <a:prstGeom prst="teardrop">
          <a:avLst>
            <a:gd name="adj" fmla="val 100000"/>
          </a:avLst>
        </a:prstGeom>
        <a:solidFill>
          <a:srgbClr val="5B9BD5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0CB4CF06-E8D8-40E8-80CE-4463C888908D}" type="pres">
      <dgm:prSet presAssocID="{399F5CD6-8E2D-436E-A64E-029E957D16D1}" presName="ParentBackground1" presStyleCnt="0"/>
      <dgm:spPr/>
    </dgm:pt>
    <dgm:pt modelId="{231269BB-8661-45C9-AD45-068777C5F420}" type="pres">
      <dgm:prSet presAssocID="{399F5CD6-8E2D-436E-A64E-029E957D16D1}" presName="ParentBackground" presStyleLbl="fgAcc1" presStyleIdx="2" presStyleCnt="3"/>
      <dgm:spPr>
        <a:xfrm>
          <a:off x="915037" y="944937"/>
          <a:ext cx="2123193" cy="2122967"/>
        </a:xfrm>
        <a:prstGeom prst="ellipse">
          <a:avLst/>
        </a:prstGeom>
      </dgm:spPr>
    </dgm:pt>
    <dgm:pt modelId="{7E3D333B-DE75-4E1B-9238-D936C6F58C08}" type="pres">
      <dgm:prSet presAssocID="{399F5CD6-8E2D-436E-A64E-029E957D16D1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F280842C-F426-48BF-A35D-322D33DE4331}" srcId="{BE43BA8B-4A03-4132-92B0-93BD76ECE2E9}" destId="{4E1B524E-5480-4954-B0D6-C9D2F561592A}" srcOrd="2" destOrd="0" parTransId="{356976DB-C3CE-45B3-9AE3-17D9DA645929}" sibTransId="{3B3D0B2E-2DCC-4CDB-A074-F21602146F62}"/>
    <dgm:cxn modelId="{9374E43F-A779-4B5C-8E2D-F6CCA551A152}" srcId="{BE43BA8B-4A03-4132-92B0-93BD76ECE2E9}" destId="{399F5CD6-8E2D-436E-A64E-029E957D16D1}" srcOrd="0" destOrd="0" parTransId="{DFD88B39-EF65-448C-BFA2-57D26E22CF3B}" sibTransId="{795FE15A-BD7B-4FEB-BFBA-8A5E37D65907}"/>
    <dgm:cxn modelId="{49853F6B-84D7-4E14-B5F3-C5F9F5C2C474}" srcId="{BE43BA8B-4A03-4132-92B0-93BD76ECE2E9}" destId="{B897C40D-A395-424B-971B-6F1254002862}" srcOrd="1" destOrd="0" parTransId="{7FE090EC-CD4C-474E-90EB-17B2D5A411B2}" sibTransId="{92A35F70-CB57-4E91-AAC4-A5376B34E14F}"/>
    <dgm:cxn modelId="{2643497F-B933-460B-BDCF-0C2AE326AB31}" type="presOf" srcId="{4E1B524E-5480-4954-B0D6-C9D2F561592A}" destId="{B81018B6-3DFA-4FCB-92FE-550B1668814C}" srcOrd="0" destOrd="0" presId="urn:microsoft.com/office/officeart/2011/layout/CircleProcess"/>
    <dgm:cxn modelId="{E2B15785-A10B-4117-A4FB-EF19EC7D87D0}" type="presOf" srcId="{B897C40D-A395-424B-971B-6F1254002862}" destId="{8BF3BEEA-4EDE-4E76-BC47-FB8514CC5275}" srcOrd="1" destOrd="0" presId="urn:microsoft.com/office/officeart/2011/layout/CircleProcess"/>
    <dgm:cxn modelId="{819D208F-088F-4ED1-B4F8-1CC895EF94B1}" type="presOf" srcId="{4E1B524E-5480-4954-B0D6-C9D2F561592A}" destId="{22F3FDF1-B241-4E56-BF6D-39FED56E0680}" srcOrd="1" destOrd="0" presId="urn:microsoft.com/office/officeart/2011/layout/CircleProcess"/>
    <dgm:cxn modelId="{D5FE3594-33C4-40C0-B1E9-C7850C669031}" type="presOf" srcId="{399F5CD6-8E2D-436E-A64E-029E957D16D1}" destId="{231269BB-8661-45C9-AD45-068777C5F420}" srcOrd="0" destOrd="0" presId="urn:microsoft.com/office/officeart/2011/layout/CircleProcess"/>
    <dgm:cxn modelId="{097E6FA3-0256-4F39-8204-0D37BAE4237A}" type="presOf" srcId="{B897C40D-A395-424B-971B-6F1254002862}" destId="{CD31E259-FAF7-4A80-83D2-046B5981ACEF}" srcOrd="0" destOrd="0" presId="urn:microsoft.com/office/officeart/2011/layout/CircleProcess"/>
    <dgm:cxn modelId="{9D61CEC0-0670-482E-899F-96F8A9724049}" type="presOf" srcId="{BE43BA8B-4A03-4132-92B0-93BD76ECE2E9}" destId="{394D5CE5-BA3D-4F91-8BED-C47FF07308AF}" srcOrd="0" destOrd="0" presId="urn:microsoft.com/office/officeart/2011/layout/CircleProcess"/>
    <dgm:cxn modelId="{D4A15ACF-3F84-4FBB-BED1-92050C8F7951}" type="presOf" srcId="{399F5CD6-8E2D-436E-A64E-029E957D16D1}" destId="{7E3D333B-DE75-4E1B-9238-D936C6F58C08}" srcOrd="1" destOrd="0" presId="urn:microsoft.com/office/officeart/2011/layout/CircleProcess"/>
    <dgm:cxn modelId="{5E8F0664-693F-46AE-BEE6-F5A0918F0F86}" type="presParOf" srcId="{394D5CE5-BA3D-4F91-8BED-C47FF07308AF}" destId="{045BE609-6B6C-4668-A165-290F43BF1B43}" srcOrd="0" destOrd="0" presId="urn:microsoft.com/office/officeart/2011/layout/CircleProcess"/>
    <dgm:cxn modelId="{E3A9B18D-9FA9-429A-876B-95E8DF3D78BD}" type="presParOf" srcId="{045BE609-6B6C-4668-A165-290F43BF1B43}" destId="{BDA378BD-DFDF-4C4D-82BF-551A3ACF0619}" srcOrd="0" destOrd="0" presId="urn:microsoft.com/office/officeart/2011/layout/CircleProcess"/>
    <dgm:cxn modelId="{9EEA9850-3F77-48F8-8FE0-56CE8130B6CD}" type="presParOf" srcId="{394D5CE5-BA3D-4F91-8BED-C47FF07308AF}" destId="{4BC9BDB6-4E74-4C21-92A9-6D806B8515BC}" srcOrd="1" destOrd="0" presId="urn:microsoft.com/office/officeart/2011/layout/CircleProcess"/>
    <dgm:cxn modelId="{722C690F-BA94-4F26-AC79-B8F384BB34B1}" type="presParOf" srcId="{4BC9BDB6-4E74-4C21-92A9-6D806B8515BC}" destId="{B81018B6-3DFA-4FCB-92FE-550B1668814C}" srcOrd="0" destOrd="0" presId="urn:microsoft.com/office/officeart/2011/layout/CircleProcess"/>
    <dgm:cxn modelId="{D7CE70B4-1680-4622-BE76-5089B5109A86}" type="presParOf" srcId="{394D5CE5-BA3D-4F91-8BED-C47FF07308AF}" destId="{22F3FDF1-B241-4E56-BF6D-39FED56E0680}" srcOrd="2" destOrd="0" presId="urn:microsoft.com/office/officeart/2011/layout/CircleProcess"/>
    <dgm:cxn modelId="{89294DA8-0410-4CCE-8AE3-C1655EA34CBC}" type="presParOf" srcId="{394D5CE5-BA3D-4F91-8BED-C47FF07308AF}" destId="{03DC45E8-F9DE-4DB7-B9FE-0E981EF88123}" srcOrd="3" destOrd="0" presId="urn:microsoft.com/office/officeart/2011/layout/CircleProcess"/>
    <dgm:cxn modelId="{C6827253-A0C5-48D6-A104-F517B006FBDB}" type="presParOf" srcId="{03DC45E8-F9DE-4DB7-B9FE-0E981EF88123}" destId="{0FCD406B-26BA-4325-8B6C-0043DE0581AC}" srcOrd="0" destOrd="0" presId="urn:microsoft.com/office/officeart/2011/layout/CircleProcess"/>
    <dgm:cxn modelId="{BE9F5EA9-02F6-40B3-A854-CA2FB1FE285A}" type="presParOf" srcId="{394D5CE5-BA3D-4F91-8BED-C47FF07308AF}" destId="{CDB3B718-CEA6-4A42-B9B3-0D45AE3A6912}" srcOrd="4" destOrd="0" presId="urn:microsoft.com/office/officeart/2011/layout/CircleProcess"/>
    <dgm:cxn modelId="{65D7D1DE-9352-4AC7-B284-11B55E51FF3C}" type="presParOf" srcId="{CDB3B718-CEA6-4A42-B9B3-0D45AE3A6912}" destId="{CD31E259-FAF7-4A80-83D2-046B5981ACEF}" srcOrd="0" destOrd="0" presId="urn:microsoft.com/office/officeart/2011/layout/CircleProcess"/>
    <dgm:cxn modelId="{B98405A0-D911-4DFB-9472-D3ED14E57FDC}" type="presParOf" srcId="{394D5CE5-BA3D-4F91-8BED-C47FF07308AF}" destId="{8BF3BEEA-4EDE-4E76-BC47-FB8514CC5275}" srcOrd="5" destOrd="0" presId="urn:microsoft.com/office/officeart/2011/layout/CircleProcess"/>
    <dgm:cxn modelId="{7668D517-7BC6-47FF-B60A-519D6831A8B1}" type="presParOf" srcId="{394D5CE5-BA3D-4F91-8BED-C47FF07308AF}" destId="{E50CB9B7-2238-465D-8F8B-F654F8B85093}" srcOrd="6" destOrd="0" presId="urn:microsoft.com/office/officeart/2011/layout/CircleProcess"/>
    <dgm:cxn modelId="{7074A5E6-CDCF-4332-9714-A3936EF79D85}" type="presParOf" srcId="{E50CB9B7-2238-465D-8F8B-F654F8B85093}" destId="{57FAEA18-86C6-44B2-A47C-F2CFEDA92F54}" srcOrd="0" destOrd="0" presId="urn:microsoft.com/office/officeart/2011/layout/CircleProcess"/>
    <dgm:cxn modelId="{EFE2C6E3-F58F-4A33-BCFC-DF3E7901BFB8}" type="presParOf" srcId="{394D5CE5-BA3D-4F91-8BED-C47FF07308AF}" destId="{0CB4CF06-E8D8-40E8-80CE-4463C888908D}" srcOrd="7" destOrd="0" presId="urn:microsoft.com/office/officeart/2011/layout/CircleProcess"/>
    <dgm:cxn modelId="{EC339873-B149-4A11-8DFB-652B4A47384D}" type="presParOf" srcId="{0CB4CF06-E8D8-40E8-80CE-4463C888908D}" destId="{231269BB-8661-45C9-AD45-068777C5F420}" srcOrd="0" destOrd="0" presId="urn:microsoft.com/office/officeart/2011/layout/CircleProcess"/>
    <dgm:cxn modelId="{E3C2A449-164E-47A9-B98C-1A6AF8978BF7}" type="presParOf" srcId="{394D5CE5-BA3D-4F91-8BED-C47FF07308AF}" destId="{7E3D333B-DE75-4E1B-9238-D936C6F58C08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378BD-DFDF-4C4D-82BF-551A3ACF0619}">
      <dsp:nvSpPr>
        <dsp:cNvPr id="0" name=""/>
        <dsp:cNvSpPr/>
      </dsp:nvSpPr>
      <dsp:spPr>
        <a:xfrm>
          <a:off x="5673992" y="888234"/>
          <a:ext cx="2352911" cy="2353346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018B6-3DFA-4FCB-92FE-550B1668814C}">
      <dsp:nvSpPr>
        <dsp:cNvPr id="0" name=""/>
        <dsp:cNvSpPr/>
      </dsp:nvSpPr>
      <dsp:spPr>
        <a:xfrm>
          <a:off x="5752116" y="966693"/>
          <a:ext cx="2196663" cy="2196429"/>
        </a:xfrm>
        <a:prstGeom prst="ellipse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Sentiment analysis</a:t>
          </a:r>
          <a:endParaRPr lang="en-US" sz="2400" b="1" kern="1200" dirty="0">
            <a:solidFill>
              <a:schemeClr val="bg2"/>
            </a:solidFill>
            <a:latin typeface="Calibri" panose="020F0502020204030204" pitchFamily="34" charset="0"/>
            <a:ea typeface="+mn-ea"/>
            <a:cs typeface="Calibri" panose="020F0502020204030204" pitchFamily="34" charset="0"/>
          </a:endParaRPr>
        </a:p>
      </dsp:txBody>
      <dsp:txXfrm>
        <a:off x="6066144" y="1280527"/>
        <a:ext cx="1568607" cy="1568760"/>
      </dsp:txXfrm>
    </dsp:sp>
    <dsp:sp modelId="{0FCD406B-26BA-4325-8B6C-0043DE0581AC}">
      <dsp:nvSpPr>
        <dsp:cNvPr id="0" name=""/>
        <dsp:cNvSpPr/>
      </dsp:nvSpPr>
      <dsp:spPr>
        <a:xfrm rot="2700000">
          <a:off x="3245025" y="891079"/>
          <a:ext cx="2347244" cy="2347244"/>
        </a:xfrm>
        <a:prstGeom prst="teardrop">
          <a:avLst>
            <a:gd name="adj" fmla="val 100000"/>
          </a:avLst>
        </a:prstGeom>
        <a:solidFill>
          <a:schemeClr val="accent2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CD31E259-FAF7-4A80-83D2-046B5981ACEF}">
      <dsp:nvSpPr>
        <dsp:cNvPr id="0" name=""/>
        <dsp:cNvSpPr/>
      </dsp:nvSpPr>
      <dsp:spPr>
        <a:xfrm>
          <a:off x="3320315" y="966693"/>
          <a:ext cx="2196663" cy="2196429"/>
        </a:xfrm>
        <a:prstGeom prst="ellipse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Preprocess data</a:t>
          </a:r>
        </a:p>
      </dsp:txBody>
      <dsp:txXfrm>
        <a:off x="3634343" y="1280527"/>
        <a:ext cx="1568607" cy="1568760"/>
      </dsp:txXfrm>
    </dsp:sp>
    <dsp:sp modelId="{57FAEA18-86C6-44B2-A47C-F2CFEDA92F54}">
      <dsp:nvSpPr>
        <dsp:cNvPr id="0" name=""/>
        <dsp:cNvSpPr/>
      </dsp:nvSpPr>
      <dsp:spPr>
        <a:xfrm rot="2700000">
          <a:off x="813223" y="891079"/>
          <a:ext cx="2347244" cy="2347244"/>
        </a:xfrm>
        <a:prstGeom prst="teardrop">
          <a:avLst>
            <a:gd name="adj" fmla="val 100000"/>
          </a:avLst>
        </a:prstGeom>
        <a:solidFill>
          <a:srgbClr val="5B9BD5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231269BB-8661-45C9-AD45-068777C5F420}">
      <dsp:nvSpPr>
        <dsp:cNvPr id="0" name=""/>
        <dsp:cNvSpPr/>
      </dsp:nvSpPr>
      <dsp:spPr>
        <a:xfrm>
          <a:off x="888514" y="966693"/>
          <a:ext cx="2196663" cy="2196429"/>
        </a:xfrm>
        <a:prstGeom prst="ellipse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Collect tweets</a:t>
          </a:r>
        </a:p>
      </dsp:txBody>
      <dsp:txXfrm>
        <a:off x="1202542" y="1280527"/>
        <a:ext cx="1568607" cy="15687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378BD-DFDF-4C4D-82BF-551A3ACF0619}">
      <dsp:nvSpPr>
        <dsp:cNvPr id="0" name=""/>
        <dsp:cNvSpPr/>
      </dsp:nvSpPr>
      <dsp:spPr>
        <a:xfrm>
          <a:off x="5673992" y="888234"/>
          <a:ext cx="2352911" cy="2353346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018B6-3DFA-4FCB-92FE-550B1668814C}">
      <dsp:nvSpPr>
        <dsp:cNvPr id="0" name=""/>
        <dsp:cNvSpPr/>
      </dsp:nvSpPr>
      <dsp:spPr>
        <a:xfrm>
          <a:off x="5752116" y="966693"/>
          <a:ext cx="2196663" cy="2196429"/>
        </a:xfrm>
        <a:prstGeom prst="ellipse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bg2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rPr>
            <a:t>Develop UI</a:t>
          </a:r>
        </a:p>
      </dsp:txBody>
      <dsp:txXfrm>
        <a:off x="6066144" y="1280527"/>
        <a:ext cx="1568607" cy="1568760"/>
      </dsp:txXfrm>
    </dsp:sp>
    <dsp:sp modelId="{0FCD406B-26BA-4325-8B6C-0043DE0581AC}">
      <dsp:nvSpPr>
        <dsp:cNvPr id="0" name=""/>
        <dsp:cNvSpPr/>
      </dsp:nvSpPr>
      <dsp:spPr>
        <a:xfrm rot="2700000">
          <a:off x="3245025" y="891079"/>
          <a:ext cx="2347244" cy="2347244"/>
        </a:xfrm>
        <a:prstGeom prst="teardrop">
          <a:avLst>
            <a:gd name="adj" fmla="val 100000"/>
          </a:avLst>
        </a:prstGeom>
        <a:solidFill>
          <a:schemeClr val="accent2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CD31E259-FAF7-4A80-83D2-046B5981ACEF}">
      <dsp:nvSpPr>
        <dsp:cNvPr id="0" name=""/>
        <dsp:cNvSpPr/>
      </dsp:nvSpPr>
      <dsp:spPr>
        <a:xfrm>
          <a:off x="3320315" y="966693"/>
          <a:ext cx="2196663" cy="2196429"/>
        </a:xfrm>
        <a:prstGeom prst="ellipse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Design</a:t>
          </a:r>
          <a:r>
            <a:rPr lang="en-US" sz="2400" b="1" kern="120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APIs</a:t>
          </a:r>
          <a:endParaRPr lang="en-US" sz="24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3634343" y="1280527"/>
        <a:ext cx="1568607" cy="1568760"/>
      </dsp:txXfrm>
    </dsp:sp>
    <dsp:sp modelId="{57FAEA18-86C6-44B2-A47C-F2CFEDA92F54}">
      <dsp:nvSpPr>
        <dsp:cNvPr id="0" name=""/>
        <dsp:cNvSpPr/>
      </dsp:nvSpPr>
      <dsp:spPr>
        <a:xfrm rot="2700000">
          <a:off x="813223" y="891079"/>
          <a:ext cx="2347244" cy="2347244"/>
        </a:xfrm>
        <a:prstGeom prst="teardrop">
          <a:avLst>
            <a:gd name="adj" fmla="val 100000"/>
          </a:avLst>
        </a:prstGeom>
        <a:solidFill>
          <a:srgbClr val="5B9BD5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231269BB-8661-45C9-AD45-068777C5F420}">
      <dsp:nvSpPr>
        <dsp:cNvPr id="0" name=""/>
        <dsp:cNvSpPr/>
      </dsp:nvSpPr>
      <dsp:spPr>
        <a:xfrm>
          <a:off x="888514" y="966693"/>
          <a:ext cx="2196663" cy="2196429"/>
        </a:xfrm>
        <a:prstGeom prst="ellipse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5B9BD5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Store</a:t>
          </a:r>
          <a:r>
            <a:rPr lang="en-US" sz="2800" b="1" kern="120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Data</a:t>
          </a:r>
          <a:endParaRPr lang="en-US" sz="28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1202542" y="1280527"/>
        <a:ext cx="1568607" cy="1568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scale 0 n 1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DCP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SP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Talk to social issues, movements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Hide things, example social moments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Shape 8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Shape 8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Shape 9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Shape 10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Shape 10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Shape 1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Shape 1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" name="Shape 1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Shape 1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6" name="Shape 1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Shape 13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Shape 1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3" name="Shape 1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Shape 15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54" name="Shape 15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" name="Shape 15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dp-ui.herokuapp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/>
        </p:nvSpPr>
        <p:spPr>
          <a:xfrm>
            <a:off x="991075" y="2345950"/>
            <a:ext cx="4340700" cy="26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Team MI 7</a:t>
            </a:r>
            <a:endParaRPr sz="1800" b="1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Abhijeet Agrawal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Durga Charan Potukur</a:t>
            </a:r>
            <a:r>
              <a:rPr lang="en" sz="20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u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Krishna Veni Karri	          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Srinivas Prakash Pakala</a:t>
            </a:r>
            <a:endParaRPr sz="20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Sai Praneetha Jaladanki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Vipul Chandoor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ctrTitle"/>
          </p:nvPr>
        </p:nvSpPr>
        <p:spPr>
          <a:xfrm>
            <a:off x="1950150" y="1082650"/>
            <a:ext cx="52437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</a:pPr>
            <a:r>
              <a:rPr lang="en" sz="42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Socio Analyzer</a:t>
            </a:r>
            <a:endParaRPr sz="42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11375" y="2044800"/>
            <a:ext cx="2625600" cy="2609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E2B7A-B6ED-4214-9F6D-CFF7C5ECD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071817014"/>
              </p:ext>
            </p:extLst>
          </p:nvPr>
        </p:nvGraphicFramePr>
        <p:xfrm>
          <a:off x="148856" y="255181"/>
          <a:ext cx="8353998" cy="4129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11478" y="3480063"/>
            <a:ext cx="401910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Collection of tweets with additional metrics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JSON objects of tweets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used: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Mongodb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Python Mongoose engine</a:t>
            </a: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59079" y="3532455"/>
            <a:ext cx="42849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Simple User Interface with filters and options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used: AngularJS</a:t>
            </a: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F17008-8061-4FB9-ACC5-5839EB2E02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119" y="205594"/>
            <a:ext cx="1771650" cy="8667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7927DA-2020-47DA-8CB8-E926207CC104}"/>
              </a:ext>
            </a:extLst>
          </p:cNvPr>
          <p:cNvSpPr/>
          <p:nvPr/>
        </p:nvSpPr>
        <p:spPr>
          <a:xfrm>
            <a:off x="3094073" y="255181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API endpoints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used: Python  flask API</a:t>
            </a:r>
          </a:p>
        </p:txBody>
      </p:sp>
      <p:sp>
        <p:nvSpPr>
          <p:cNvPr id="8" name="Shape 206">
            <a:extLst>
              <a:ext uri="{FF2B5EF4-FFF2-40B4-BE49-F238E27FC236}">
                <a16:creationId xmlns:a16="http://schemas.microsoft.com/office/drawing/2014/main" id="{795322A8-A65F-4812-B348-9E3EB13C541B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Krishnaveni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Karri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1EEAC-F12F-413D-9D73-0088AE2460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534664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7FAEA18-86C6-44B2-A47C-F2CFEDA92F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1269BB-8661-45C9-AD45-068777C5F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FCD406B-26BA-4325-8B6C-0043DE0581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D31E259-FAF7-4A80-83D2-046B5981A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DA378BD-DFDF-4C4D-82BF-551A3ACF0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81018B6-3DFA-4FCB-92FE-550B16688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  <p:bldP spid="14" grpId="0"/>
      <p:bldP spid="15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727800" y="5735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APIs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57" name="Shape 257"/>
          <p:cNvSpPr txBox="1"/>
          <p:nvPr/>
        </p:nvSpPr>
        <p:spPr>
          <a:xfrm>
            <a:off x="727800" y="1545263"/>
            <a:ext cx="2496600" cy="17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AutoNum type="arabicPeriod"/>
            </a:pPr>
            <a:r>
              <a:rPr lang="en" sz="2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Text Blob</a:t>
            </a:r>
            <a:endParaRPr sz="2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AutoNum type="arabicPeriod"/>
            </a:pPr>
            <a:r>
              <a:rPr lang="en" sz="2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Parallel dots</a:t>
            </a:r>
            <a:endParaRPr sz="2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AutoNum type="arabicPeriod"/>
            </a:pPr>
            <a:r>
              <a:rPr lang="en" sz="2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Aylien</a:t>
            </a:r>
            <a:endParaRPr sz="2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983" y="1796050"/>
            <a:ext cx="3222700" cy="204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7251" y="3248000"/>
            <a:ext cx="588949" cy="5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206">
            <a:extLst>
              <a:ext uri="{FF2B5EF4-FFF2-40B4-BE49-F238E27FC236}">
                <a16:creationId xmlns:a16="http://schemas.microsoft.com/office/drawing/2014/main" id="{633C04C9-8720-4A06-ACD2-B405AFE2C7DB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Abhijeet Agrawal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9C26CF-B885-4DD9-B2ED-302B302281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 idx="4294967295"/>
          </p:nvPr>
        </p:nvSpPr>
        <p:spPr>
          <a:xfrm>
            <a:off x="740872" y="-116958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69" name="Shape 269"/>
          <p:cNvGraphicFramePr/>
          <p:nvPr>
            <p:extLst>
              <p:ext uri="{D42A27DB-BD31-4B8C-83A1-F6EECF244321}">
                <p14:modId xmlns:p14="http://schemas.microsoft.com/office/powerpoint/2010/main" val="2815933154"/>
              </p:ext>
            </p:extLst>
          </p:nvPr>
        </p:nvGraphicFramePr>
        <p:xfrm>
          <a:off x="861238" y="329609"/>
          <a:ext cx="7697972" cy="469359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8609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76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99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727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S. No</a:t>
                      </a:r>
                      <a:endParaRPr sz="1600"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</a:t>
                      </a:r>
                      <a:endParaRPr sz="1600"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Polarity</a:t>
                      </a:r>
                      <a:endParaRPr sz="1600"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love this sandwich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an amazing place!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feel very good about these beers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4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my best work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5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What an awesome view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Tomorrow is Wednesday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7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tired of this stuff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8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can't deal with this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He is my sworn enemy!</a:t>
                      </a:r>
                      <a:endParaRPr sz="1600" b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727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here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600" b="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E91555-0868-465C-9ADF-7C81B2B8D5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727800" y="591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with Textblob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5" name="Shape 275"/>
          <p:cNvSpPr txBox="1"/>
          <p:nvPr/>
        </p:nvSpPr>
        <p:spPr>
          <a:xfrm>
            <a:off x="727800" y="1278700"/>
            <a:ext cx="7502100" cy="3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Python library for processing textual data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Metrics :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Subjectivity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Opinion respective of the topic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Range : [ 0 to 1 ] 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0 - Non-subjective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1 - Subjective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Polarity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Emotion for the text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Range: [ -1 to 1 ] 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				-1 : Negative    0: Neutral    1 : Positive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Classifier Role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778" y="1466875"/>
            <a:ext cx="2667875" cy="24463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206">
            <a:extLst>
              <a:ext uri="{FF2B5EF4-FFF2-40B4-BE49-F238E27FC236}">
                <a16:creationId xmlns:a16="http://schemas.microsoft.com/office/drawing/2014/main" id="{3B1635E7-6F9F-429A-9AB5-916B7F62B8E8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Abhijeet Agrawal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E5D18C-5F15-448E-BBD1-251AC91A50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 idx="4294967295"/>
          </p:nvPr>
        </p:nvSpPr>
        <p:spPr>
          <a:xfrm>
            <a:off x="829813" y="-752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- Textblob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82" name="Shape 282"/>
          <p:cNvGraphicFramePr/>
          <p:nvPr>
            <p:extLst>
              <p:ext uri="{D42A27DB-BD31-4B8C-83A1-F6EECF244321}">
                <p14:modId xmlns:p14="http://schemas.microsoft.com/office/powerpoint/2010/main" val="2283307687"/>
              </p:ext>
            </p:extLst>
          </p:nvPr>
        </p:nvGraphicFramePr>
        <p:xfrm>
          <a:off x="281325" y="459950"/>
          <a:ext cx="8581350" cy="435831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81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9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4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5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S. No</a:t>
                      </a:r>
                      <a:endParaRPr sz="1400"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Polarity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Polarity values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Subjectivity values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love this sandwich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0.50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0.60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an amazing place!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0.75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feel very good about these beers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0.78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my best work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0.30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5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What an awesome view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Tomorrow is Wednesday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7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tired of this stuff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-0.40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8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can't deal with this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He is my sworn enemy!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here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0.00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D185D7-83E0-47DA-B3D4-D4D2B6A83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654175" y="5408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with ParallelDots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8" name="Shape 288"/>
          <p:cNvSpPr txBox="1"/>
          <p:nvPr/>
        </p:nvSpPr>
        <p:spPr>
          <a:xfrm>
            <a:off x="727800" y="1543075"/>
            <a:ext cx="7502100" cy="27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Uses </a:t>
            </a:r>
            <a:r>
              <a:rPr lang="en" sz="1800" dirty="0">
                <a:highlight>
                  <a:srgbClr val="FFFFFF"/>
                </a:highlight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Long Short Term Memory (LSTM) algorithms and Recurrent Neural networks for generating the sentiment.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Metrics : In percentages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Positive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Negative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Neutral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725" y="2201850"/>
            <a:ext cx="2851650" cy="2138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206">
            <a:extLst>
              <a:ext uri="{FF2B5EF4-FFF2-40B4-BE49-F238E27FC236}">
                <a16:creationId xmlns:a16="http://schemas.microsoft.com/office/drawing/2014/main" id="{8E06CB5D-2E7C-4C2C-B975-019FD87EA39B}"/>
              </a:ext>
            </a:extLst>
          </p:cNvPr>
          <p:cNvSpPr txBox="1"/>
          <p:nvPr/>
        </p:nvSpPr>
        <p:spPr>
          <a:xfrm>
            <a:off x="6592186" y="4705000"/>
            <a:ext cx="2402789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Durga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Charan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Potukuru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3B4838-2B5A-41DE-AF81-3D5E178F20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 idx="4294967295"/>
          </p:nvPr>
        </p:nvSpPr>
        <p:spPr>
          <a:xfrm>
            <a:off x="829813" y="-752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- Parallel dots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95" name="Shape 295"/>
          <p:cNvGraphicFramePr/>
          <p:nvPr>
            <p:extLst>
              <p:ext uri="{D42A27DB-BD31-4B8C-83A1-F6EECF244321}">
                <p14:modId xmlns:p14="http://schemas.microsoft.com/office/powerpoint/2010/main" val="4269594397"/>
              </p:ext>
            </p:extLst>
          </p:nvPr>
        </p:nvGraphicFramePr>
        <p:xfrm>
          <a:off x="281325" y="459950"/>
          <a:ext cx="8591950" cy="457167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68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0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26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5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S. No</a:t>
                      </a:r>
                      <a:endParaRPr sz="1400"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 (%)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 Negative(%) 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Neutral(%)</a:t>
                      </a:r>
                      <a:endParaRPr sz="1400"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love this sandwich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99.2</a:t>
                      </a:r>
                      <a:endParaRPr sz="1400" b="1">
                        <a:solidFill>
                          <a:srgbClr val="3B9A5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0.6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an amazing place!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99.4</a:t>
                      </a:r>
                      <a:endParaRPr sz="1400" b="1">
                        <a:solidFill>
                          <a:srgbClr val="3B9A5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feel very good about these beers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98.5</a:t>
                      </a:r>
                      <a:endParaRPr sz="1400" b="1">
                        <a:solidFill>
                          <a:srgbClr val="3B9A5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0.1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my best work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95</a:t>
                      </a:r>
                      <a:endParaRPr sz="1400" b="1" dirty="0">
                        <a:solidFill>
                          <a:srgbClr val="3B9A5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2.6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2.4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5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What an awesome view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99.4</a:t>
                      </a:r>
                      <a:endParaRPr sz="1400" b="1" dirty="0">
                        <a:solidFill>
                          <a:srgbClr val="3B9A5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0.1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0.5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Tomorrow is Wednesday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35.4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27.2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rgbClr val="1155CC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37.4</a:t>
                      </a:r>
                      <a:endParaRPr sz="1400" b="1">
                        <a:solidFill>
                          <a:srgbClr val="1155CC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7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tired of this stuff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C7000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98.1</a:t>
                      </a:r>
                      <a:endParaRPr sz="1400" b="1" dirty="0">
                        <a:solidFill>
                          <a:srgbClr val="C7000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8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can't deal with this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C7000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97.3</a:t>
                      </a:r>
                      <a:endParaRPr sz="1400" b="1" dirty="0">
                        <a:solidFill>
                          <a:srgbClr val="C7000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He is my sworn enemy!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10.6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C70000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62.1</a:t>
                      </a:r>
                      <a:endParaRPr sz="1400" b="1" dirty="0">
                        <a:solidFill>
                          <a:srgbClr val="C70000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27.4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here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 sz="140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 sz="1400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1155CC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97</a:t>
                      </a:r>
                      <a:endParaRPr sz="1400" b="1" dirty="0">
                        <a:solidFill>
                          <a:srgbClr val="1155CC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017283-F473-49CC-B2E0-9695EAADD0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727800" y="591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with Aylien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820950" y="1492875"/>
            <a:ext cx="7502100" cy="2797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Aylien uses Natural Language Processing tool.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Text Analysis API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Metrics :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Polarity :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Positive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■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Negative 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Polarity Scale : [ 0 to 1 ]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Subjectivity Scale : [ 0 to 1 ]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8675" y="2132675"/>
            <a:ext cx="2072275" cy="20722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206">
            <a:extLst>
              <a:ext uri="{FF2B5EF4-FFF2-40B4-BE49-F238E27FC236}">
                <a16:creationId xmlns:a16="http://schemas.microsoft.com/office/drawing/2014/main" id="{7C772026-6702-4853-B031-C9491D1736C8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Vipul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Chandoor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D7D39A-478D-4578-BDE6-323291EFCC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title" idx="4294967295"/>
          </p:nvPr>
        </p:nvSpPr>
        <p:spPr>
          <a:xfrm>
            <a:off x="829813" y="-752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Sentiment</a:t>
            </a:r>
            <a:r>
              <a:rPr lang="en" sz="2400" dirty="0"/>
              <a:t> analysis - Aylien</a:t>
            </a:r>
            <a:endParaRPr sz="2400" dirty="0"/>
          </a:p>
        </p:txBody>
      </p:sp>
      <p:graphicFrame>
        <p:nvGraphicFramePr>
          <p:cNvPr id="308" name="Shape 308"/>
          <p:cNvGraphicFramePr/>
          <p:nvPr>
            <p:extLst>
              <p:ext uri="{D42A27DB-BD31-4B8C-83A1-F6EECF244321}">
                <p14:modId xmlns:p14="http://schemas.microsoft.com/office/powerpoint/2010/main" val="4294067138"/>
              </p:ext>
            </p:extLst>
          </p:nvPr>
        </p:nvGraphicFramePr>
        <p:xfrm>
          <a:off x="281325" y="459950"/>
          <a:ext cx="8581350" cy="435831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81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9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4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5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S. No</a:t>
                      </a:r>
                      <a:endParaRPr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Polarity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Polarity values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Subjectivity values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love this sandwich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an amazing place!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0.96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feel very good about these beers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0.87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4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my best work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0.79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5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What an awesome view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0.98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0.60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Tomorrow is Wednesday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0.54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0.54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7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tired of this stuff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0.95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8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can't deal with this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0.55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He is my sworn enemy!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0.42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here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0.44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1.0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76B462-D473-4003-A824-E56AC0FB8B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 idx="4294967295"/>
          </p:nvPr>
        </p:nvSpPr>
        <p:spPr>
          <a:xfrm>
            <a:off x="829813" y="-752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- Result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14" name="Shape 314"/>
          <p:cNvGraphicFramePr/>
          <p:nvPr>
            <p:extLst>
              <p:ext uri="{D42A27DB-BD31-4B8C-83A1-F6EECF244321}">
                <p14:modId xmlns:p14="http://schemas.microsoft.com/office/powerpoint/2010/main" val="4039181834"/>
              </p:ext>
            </p:extLst>
          </p:nvPr>
        </p:nvGraphicFramePr>
        <p:xfrm>
          <a:off x="281325" y="459950"/>
          <a:ext cx="8479903" cy="457167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63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6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7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60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5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S. No</a:t>
                      </a:r>
                      <a:endParaRPr b="1"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Manual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Textblob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ParallelDots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Aylien</a:t>
                      </a:r>
                      <a:endParaRPr b="1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love this sandwich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2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an amazing place!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3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feel very good about these beers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4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This is my best work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5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What an awesome view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dirty="0"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6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Tomorrow is Wednesday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7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tired of this stuff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8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can't deal with this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9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He is my sworn enemy!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Negative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Positive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54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10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I am here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Raleway"/>
                          <a:cs typeface="Calibri" panose="020F0502020204030204" pitchFamily="34" charset="0"/>
                          <a:sym typeface="Raleway"/>
                        </a:rPr>
                        <a:t>Neutral</a:t>
                      </a:r>
                      <a:endParaRPr b="1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Raleway"/>
                        <a:cs typeface="Calibri" panose="020F0502020204030204" pitchFamily="34" charset="0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2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1DFC83-54A4-492A-80F7-2C7CA3EAA9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727650" y="540850"/>
            <a:ext cx="1704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Client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727650" y="17025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Dr. Kyoung-Ho Shin</a:t>
            </a:r>
            <a:endParaRPr sz="2400" b="1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Professor in Health Science and Wellness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Northwest Missouri State University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Ph.D. Sociology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Kansas State University, 1999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850" y="1369150"/>
            <a:ext cx="1653850" cy="248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DA0C5E-852F-4CFF-8199-9ED620C76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727800" y="591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Sentiment analysis - Conclusion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0" name="Shape 320"/>
          <p:cNvSpPr txBox="1"/>
          <p:nvPr/>
        </p:nvSpPr>
        <p:spPr>
          <a:xfrm>
            <a:off x="820950" y="1492875"/>
            <a:ext cx="7502100" cy="2797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Use Textblob API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Benefits of Textblob: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Python library (Installed as a Package)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Custom classifier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○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Language translation and detection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9144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Shape 206">
            <a:extLst>
              <a:ext uri="{FF2B5EF4-FFF2-40B4-BE49-F238E27FC236}">
                <a16:creationId xmlns:a16="http://schemas.microsoft.com/office/drawing/2014/main" id="{FD4E7CAB-BE88-4EDD-B330-7ACE447367CC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Pakala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480B2C-40F0-4A87-8AC6-BE066C1AE1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727800" y="591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26" name="Shape 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026" y="1466175"/>
            <a:ext cx="7205951" cy="3134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7" name="Shape 327"/>
          <p:cNvSpPr txBox="1"/>
          <p:nvPr/>
        </p:nvSpPr>
        <p:spPr>
          <a:xfrm>
            <a:off x="2075550" y="4654250"/>
            <a:ext cx="49866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Resource URL:  </a:t>
            </a:r>
            <a:r>
              <a:rPr lang="en" b="1" u="sng" dirty="0">
                <a:solidFill>
                  <a:schemeClr val="hlink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  <a:hlinkClick r:id="rId4"/>
              </a:rPr>
              <a:t>https://gdp-ui.herokuapp.com/</a:t>
            </a:r>
            <a:endParaRPr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5" name="Shape 206">
            <a:extLst>
              <a:ext uri="{FF2B5EF4-FFF2-40B4-BE49-F238E27FC236}">
                <a16:creationId xmlns:a16="http://schemas.microsoft.com/office/drawing/2014/main" id="{4D39D798-F073-4109-91B6-80FB77423458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Pakala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D3293F-CBF8-47CB-BDE7-7A081F01EF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title"/>
          </p:nvPr>
        </p:nvSpPr>
        <p:spPr>
          <a:xfrm>
            <a:off x="675150" y="6035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Future tasks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333" name="Shape 3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2900" y="515825"/>
            <a:ext cx="2081100" cy="15528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4" name="Shape 334"/>
          <p:cNvGraphicFramePr/>
          <p:nvPr>
            <p:extLst>
              <p:ext uri="{D42A27DB-BD31-4B8C-83A1-F6EECF244321}">
                <p14:modId xmlns:p14="http://schemas.microsoft.com/office/powerpoint/2010/main" val="3475877300"/>
              </p:ext>
            </p:extLst>
          </p:nvPr>
        </p:nvGraphicFramePr>
        <p:xfrm>
          <a:off x="632700" y="1565350"/>
          <a:ext cx="6774800" cy="3094710"/>
        </p:xfrm>
        <a:graphic>
          <a:graphicData uri="http://schemas.openxmlformats.org/drawingml/2006/table">
            <a:tbl>
              <a:tblPr>
                <a:noFill/>
                <a:tableStyleId>{5DE555C2-A030-4400-BF44-5F700E7D75FB}</a:tableStyleId>
              </a:tblPr>
              <a:tblGrid>
                <a:gridCol w="364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30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Tasks scheduled</a:t>
                      </a:r>
                      <a:endParaRPr sz="1800" b="1" dirty="0">
                        <a:latin typeface="Calibri" panose="020F0502020204030204" pitchFamily="34" charset="0"/>
                        <a:ea typeface="Lato"/>
                        <a:cs typeface="Calibri" panose="020F0502020204030204" pitchFamily="34" charset="0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Status of the task</a:t>
                      </a:r>
                      <a:endParaRPr sz="1800" b="1">
                        <a:latin typeface="Calibri" panose="020F0502020204030204" pitchFamily="34" charset="0"/>
                        <a:ea typeface="Lato"/>
                        <a:cs typeface="Calibri" panose="020F0502020204030204" pitchFamily="34" charset="0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5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262626"/>
                          </a:solidFill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Sentiment analysis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3B9A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Done</a:t>
                      </a:r>
                      <a:endParaRPr sz="1800">
                        <a:solidFill>
                          <a:srgbClr val="3B9A5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47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262626"/>
                          </a:solidFill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Frontend development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1155CC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In-Progress</a:t>
                      </a:r>
                      <a:endParaRPr sz="1800" dirty="0">
                        <a:solidFill>
                          <a:srgbClr val="1155CC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47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262626"/>
                          </a:solidFill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Database design and connectivity</a:t>
                      </a:r>
                      <a:endParaRPr sz="18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1155CC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In-Progress</a:t>
                      </a:r>
                      <a:endParaRPr sz="1800" dirty="0">
                        <a:solidFill>
                          <a:srgbClr val="1155CC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667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262626"/>
                          </a:solidFill>
                          <a:latin typeface="Calibri" panose="020F0502020204030204" pitchFamily="34" charset="0"/>
                          <a:ea typeface="Lato"/>
                          <a:cs typeface="Calibri" panose="020F0502020204030204" pitchFamily="34" charset="0"/>
                          <a:sym typeface="Lato"/>
                        </a:rPr>
                        <a:t>Data visualization</a:t>
                      </a:r>
                      <a:endParaRPr sz="18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 yet started</a:t>
                      </a:r>
                      <a:endParaRPr sz="180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hape 206">
            <a:extLst>
              <a:ext uri="{FF2B5EF4-FFF2-40B4-BE49-F238E27FC236}">
                <a16:creationId xmlns:a16="http://schemas.microsoft.com/office/drawing/2014/main" id="{E4E37BD6-8557-4889-B650-196143D2F41B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Pakala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BE5886-E674-4F70-9F02-9A1E272720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>
            <a:spLocks noGrp="1"/>
          </p:cNvSpPr>
          <p:nvPr>
            <p:ph type="title"/>
          </p:nvPr>
        </p:nvSpPr>
        <p:spPr>
          <a:xfrm>
            <a:off x="666725" y="5157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Limitations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401450" y="1499788"/>
            <a:ext cx="4729500" cy="27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No access to demographic data like age of the person, location, gender etc.</a:t>
            </a:r>
            <a:endParaRPr sz="1800" i="0" u="none" strike="noStrike" cap="none" dirty="0">
              <a:solidFill>
                <a:srgbClr val="262626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Expensive historic data</a:t>
            </a:r>
            <a:endParaRPr sz="1800" i="0" u="none" strike="noStrike" cap="none" dirty="0">
              <a:solidFill>
                <a:srgbClr val="262626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Cannot retrieve data from other social media</a:t>
            </a:r>
            <a:endParaRPr sz="1800" i="0" u="none" strike="noStrike" cap="none" dirty="0">
              <a:solidFill>
                <a:srgbClr val="262626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Storage of historic data</a:t>
            </a:r>
            <a:endParaRPr sz="1800" i="0" u="none" strike="noStrike" cap="none" dirty="0">
              <a:solidFill>
                <a:schemeClr val="accent1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341" name="Shape 341"/>
          <p:cNvPicPr preferRelativeResize="0"/>
          <p:nvPr/>
        </p:nvPicPr>
        <p:blipFill rotWithShape="1">
          <a:blip r:embed="rId3">
            <a:alphaModFix/>
          </a:blip>
          <a:srcRect r="20652" b="22293"/>
          <a:stretch/>
        </p:blipFill>
        <p:spPr>
          <a:xfrm>
            <a:off x="5130950" y="1606788"/>
            <a:ext cx="3840925" cy="26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 txBox="1"/>
          <p:nvPr/>
        </p:nvSpPr>
        <p:spPr>
          <a:xfrm>
            <a:off x="6683775" y="4693525"/>
            <a:ext cx="22881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Pakala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3EF561-7DC7-4417-9AFF-EB1D22341B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Shape 347" descr="See the source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8500" y="619125"/>
            <a:ext cx="5207000" cy="39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3EBAF9-02D5-4F4D-B25A-E5E713823F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727650" y="5866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Outline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727650" y="1427300"/>
            <a:ext cx="7688700" cy="30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Introduction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Problem statement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Proposed solution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Tools and techniques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Workflow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Sentiment analysis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Demo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Future tasks</a:t>
            </a:r>
            <a:endParaRPr sz="180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Limitations</a:t>
            </a:r>
            <a:endParaRPr sz="1800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204536">
            <a:off x="5341500" y="1441200"/>
            <a:ext cx="2261100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65765D-114F-415E-9188-B28D21A5A4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3">
            <a:alphaModFix/>
          </a:blip>
          <a:srcRect l="10842" t="8876" r="9538" b="5520"/>
          <a:stretch/>
        </p:blipFill>
        <p:spPr>
          <a:xfrm>
            <a:off x="6184750" y="1618300"/>
            <a:ext cx="2676525" cy="235394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727650" y="6161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Introduction	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238350" y="1417575"/>
            <a:ext cx="6010500" cy="3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A social issue is a problem that influences a considerable number of the individuals within a society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Study of people’s reaction on different social issues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By integrating the data science with sociology, we can analyse the huge data by using Machine learning algorithms.</a:t>
            </a:r>
            <a:endParaRPr sz="1800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5" name="Shape 206">
            <a:extLst>
              <a:ext uri="{FF2B5EF4-FFF2-40B4-BE49-F238E27FC236}">
                <a16:creationId xmlns:a16="http://schemas.microsoft.com/office/drawing/2014/main" id="{613C83E7-06F1-4CD2-9532-346DD526D042}"/>
              </a:ext>
            </a:extLst>
          </p:cNvPr>
          <p:cNvSpPr txBox="1"/>
          <p:nvPr/>
        </p:nvSpPr>
        <p:spPr>
          <a:xfrm>
            <a:off x="6962052" y="4749851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Praneetha Jaladanki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1E8F65-0FC1-4649-8994-5919EF80A1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727650" y="6422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Problem statement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7" name="Shape 193">
            <a:extLst>
              <a:ext uri="{FF2B5EF4-FFF2-40B4-BE49-F238E27FC236}">
                <a16:creationId xmlns:a16="http://schemas.microsoft.com/office/drawing/2014/main" id="{84A7F755-507E-491E-B226-DADDD13AF8A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1" y="1466907"/>
            <a:ext cx="2395633" cy="15433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04B41D-6A3D-4675-A8C4-56B60307BD92}"/>
              </a:ext>
            </a:extLst>
          </p:cNvPr>
          <p:cNvSpPr/>
          <p:nvPr/>
        </p:nvSpPr>
        <p:spPr>
          <a:xfrm>
            <a:off x="1192789" y="2991921"/>
            <a:ext cx="11400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Interviewing</a:t>
            </a:r>
          </a:p>
        </p:txBody>
      </p:sp>
      <p:pic>
        <p:nvPicPr>
          <p:cNvPr id="9" name="Shape 194">
            <a:extLst>
              <a:ext uri="{FF2B5EF4-FFF2-40B4-BE49-F238E27FC236}">
                <a16:creationId xmlns:a16="http://schemas.microsoft.com/office/drawing/2014/main" id="{8209D15B-122C-4C1A-9E2F-86AD77FFEF0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001" y="3382990"/>
            <a:ext cx="2419299" cy="125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0F44074-9457-4B27-9778-A77879512E2C}"/>
              </a:ext>
            </a:extLst>
          </p:cNvPr>
          <p:cNvSpPr/>
          <p:nvPr/>
        </p:nvSpPr>
        <p:spPr>
          <a:xfrm>
            <a:off x="1057947" y="4702537"/>
            <a:ext cx="14334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Polls and surveys</a:t>
            </a:r>
          </a:p>
        </p:txBody>
      </p:sp>
      <p:pic>
        <p:nvPicPr>
          <p:cNvPr id="11" name="Shape 195">
            <a:extLst>
              <a:ext uri="{FF2B5EF4-FFF2-40B4-BE49-F238E27FC236}">
                <a16:creationId xmlns:a16="http://schemas.microsoft.com/office/drawing/2014/main" id="{2AB7C1C5-77B2-407D-8CF9-310251405C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0478" y="1466907"/>
            <a:ext cx="2564025" cy="207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192">
            <a:extLst>
              <a:ext uri="{FF2B5EF4-FFF2-40B4-BE49-F238E27FC236}">
                <a16:creationId xmlns:a16="http://schemas.microsoft.com/office/drawing/2014/main" id="{39089897-A39B-496E-8616-7F885EA6D07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7275" y="1487898"/>
            <a:ext cx="2419317" cy="181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34DB43-5BAD-4FDE-99D8-507741FC3946}"/>
              </a:ext>
            </a:extLst>
          </p:cNvPr>
          <p:cNvSpPr/>
          <p:nvPr/>
        </p:nvSpPr>
        <p:spPr>
          <a:xfrm>
            <a:off x="4675606" y="3229101"/>
            <a:ext cx="15888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People’s opinions</a:t>
            </a:r>
          </a:p>
        </p:txBody>
      </p:sp>
      <p:sp>
        <p:nvSpPr>
          <p:cNvPr id="14" name="Shape 206">
            <a:extLst>
              <a:ext uri="{FF2B5EF4-FFF2-40B4-BE49-F238E27FC236}">
                <a16:creationId xmlns:a16="http://schemas.microsoft.com/office/drawing/2014/main" id="{8A664AB1-767B-413F-B43C-3761064CD47F}"/>
              </a:ext>
            </a:extLst>
          </p:cNvPr>
          <p:cNvSpPr txBox="1"/>
          <p:nvPr/>
        </p:nvSpPr>
        <p:spPr>
          <a:xfrm>
            <a:off x="6962052" y="4702537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Praneetha Jaladanki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60982A-7DB7-4247-BE42-6D58BE0D4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727650" y="593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" sz="2600" b="1" i="0" u="none" strike="noStrike" cap="none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Proposed solution</a:t>
            </a:r>
            <a:endParaRPr sz="2600" b="1" i="0" u="none" strike="noStrike" cap="none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l="3566" t="11862"/>
          <a:stretch/>
        </p:blipFill>
        <p:spPr>
          <a:xfrm>
            <a:off x="5834066" y="818056"/>
            <a:ext cx="2975875" cy="174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7650" y="1935372"/>
            <a:ext cx="1619300" cy="1317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 rotWithShape="1">
          <a:blip r:embed="rId5">
            <a:alphaModFix/>
          </a:blip>
          <a:srcRect l="11200" t="5965" r="4333" b="10365"/>
          <a:stretch/>
        </p:blipFill>
        <p:spPr>
          <a:xfrm>
            <a:off x="5966050" y="3237944"/>
            <a:ext cx="1339550" cy="662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 rotWithShape="1">
          <a:blip r:embed="rId6">
            <a:alphaModFix/>
          </a:blip>
          <a:srcRect l="2789" b="52059"/>
          <a:stretch/>
        </p:blipFill>
        <p:spPr>
          <a:xfrm>
            <a:off x="6215907" y="4035063"/>
            <a:ext cx="989343" cy="53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 rotWithShape="1">
          <a:blip r:embed="rId7">
            <a:alphaModFix/>
          </a:blip>
          <a:srcRect l="5964" t="25243" r="1562" b="11850"/>
          <a:stretch/>
        </p:blipFill>
        <p:spPr>
          <a:xfrm>
            <a:off x="7417759" y="3202602"/>
            <a:ext cx="1392182" cy="108760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 txBox="1"/>
          <p:nvPr/>
        </p:nvSpPr>
        <p:spPr>
          <a:xfrm>
            <a:off x="6961341" y="4702097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Praneetha Jaladanki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282549" y="1783834"/>
            <a:ext cx="1620625" cy="162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0D6C39-91C2-4966-A7E0-8588622BB6D2}"/>
              </a:ext>
            </a:extLst>
          </p:cNvPr>
          <p:cNvSpPr txBox="1"/>
          <p:nvPr/>
        </p:nvSpPr>
        <p:spPr>
          <a:xfrm>
            <a:off x="600372" y="3516863"/>
            <a:ext cx="16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Twitter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725C2B-3ACF-42D0-A790-1BC80F5172D2}"/>
              </a:ext>
            </a:extLst>
          </p:cNvPr>
          <p:cNvSpPr txBox="1"/>
          <p:nvPr/>
        </p:nvSpPr>
        <p:spPr>
          <a:xfrm>
            <a:off x="3283211" y="3492942"/>
            <a:ext cx="16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Hashtag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95356F-1287-4392-89C5-AB13734EEE22}"/>
              </a:ext>
            </a:extLst>
          </p:cNvPr>
          <p:cNvSpPr txBox="1"/>
          <p:nvPr/>
        </p:nvSpPr>
        <p:spPr>
          <a:xfrm>
            <a:off x="6360045" y="2594147"/>
            <a:ext cx="1923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Emotions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A12C2C-74F5-4D1A-8B6D-B25CA9306041}"/>
              </a:ext>
            </a:extLst>
          </p:cNvPr>
          <p:cNvSpPr txBox="1"/>
          <p:nvPr/>
        </p:nvSpPr>
        <p:spPr>
          <a:xfrm>
            <a:off x="7259303" y="4240279"/>
            <a:ext cx="16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98CBC-A75B-46E3-82F0-822F1CEBF4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/>
        </p:nvSpPr>
        <p:spPr>
          <a:xfrm rot="451">
            <a:off x="721876" y="598219"/>
            <a:ext cx="45726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Tools and technologies</a:t>
            </a:r>
            <a:endParaRPr sz="2600" b="1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875" y="2055550"/>
            <a:ext cx="2082474" cy="20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533649" y="1239300"/>
            <a:ext cx="22707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00FF"/>
                </a:solidFill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Frontend</a:t>
            </a:r>
            <a:endParaRPr sz="1800" b="1" dirty="0">
              <a:solidFill>
                <a:srgbClr val="0000FF"/>
              </a:solidFill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3463300" y="1224319"/>
            <a:ext cx="2270700" cy="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Backend</a:t>
            </a:r>
            <a:endParaRPr sz="2400" b="1" dirty="0">
              <a:solidFill>
                <a:srgbClr val="0000FF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16" name="Shape 2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7175" y="1643400"/>
            <a:ext cx="2383575" cy="145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4651" y="3632774"/>
            <a:ext cx="3079449" cy="88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6540625" y="1177950"/>
            <a:ext cx="2270700" cy="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Data Analysis</a:t>
            </a:r>
            <a:endParaRPr sz="2400" b="1" dirty="0">
              <a:solidFill>
                <a:srgbClr val="0000FF"/>
              </a:solidFill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</p:txBody>
      </p:sp>
      <p:pic>
        <p:nvPicPr>
          <p:cNvPr id="219" name="Shape 2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2550" y="2282225"/>
            <a:ext cx="2806850" cy="102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1010413" y="4138025"/>
            <a:ext cx="15054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Angular</a:t>
            </a:r>
            <a:endParaRPr sz="2000"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21" name="Shape 221"/>
          <p:cNvSpPr txBox="1"/>
          <p:nvPr/>
        </p:nvSpPr>
        <p:spPr>
          <a:xfrm>
            <a:off x="6924402" y="3157675"/>
            <a:ext cx="1775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Python</a:t>
            </a:r>
            <a:endParaRPr sz="1600"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3958300" y="4405200"/>
            <a:ext cx="1775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MongoDB</a:t>
            </a:r>
            <a:endParaRPr sz="2000"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23" name="Shape 223"/>
          <p:cNvSpPr txBox="1"/>
          <p:nvPr/>
        </p:nvSpPr>
        <p:spPr>
          <a:xfrm>
            <a:off x="4016550" y="3165012"/>
            <a:ext cx="14034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Nodejs</a:t>
            </a:r>
            <a:endParaRPr sz="1600"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14" name="Shape 206">
            <a:extLst>
              <a:ext uri="{FF2B5EF4-FFF2-40B4-BE49-F238E27FC236}">
                <a16:creationId xmlns:a16="http://schemas.microsoft.com/office/drawing/2014/main" id="{E55955D0-4601-4AE4-91DB-19108A406E87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Krishnaveni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Karri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88F921-EFBD-469C-B185-0CB0CF3FEF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727650" y="64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Other tools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9" name="Shape 229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0551" y="1485662"/>
            <a:ext cx="1417700" cy="141767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/>
        </p:nvSpPr>
        <p:spPr>
          <a:xfrm>
            <a:off x="1147050" y="2917875"/>
            <a:ext cx="1304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Raleway"/>
                <a:cs typeface="Calibri" panose="020F0502020204030204" pitchFamily="34" charset="0"/>
                <a:sym typeface="Raleway"/>
              </a:rPr>
              <a:t>Github</a:t>
            </a:r>
            <a:endParaRPr sz="1600" b="1" dirty="0">
              <a:latin typeface="Calibri" panose="020F0502020204030204" pitchFamily="34" charset="0"/>
              <a:ea typeface="Raleway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3025050" y="4711625"/>
            <a:ext cx="30939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2000" b="1" dirty="0"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Trello 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32" name="Shape 2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050" y="1485650"/>
            <a:ext cx="1304700" cy="128737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3841153" y="2925975"/>
            <a:ext cx="16125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Google docs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34" name="Shape 234"/>
          <p:cNvPicPr preferRelativeResize="0"/>
          <p:nvPr/>
        </p:nvPicPr>
        <p:blipFill rotWithShape="1">
          <a:blip r:embed="rId5">
            <a:alphaModFix/>
          </a:blip>
          <a:srcRect l="78308" b="64742"/>
          <a:stretch/>
        </p:blipFill>
        <p:spPr>
          <a:xfrm>
            <a:off x="6786554" y="1532598"/>
            <a:ext cx="1131199" cy="119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6699800" y="2925963"/>
            <a:ext cx="1304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2000" b="1" dirty="0"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Canvas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6">
            <a:alphaModFix/>
          </a:blip>
          <a:srcRect l="21492" r="22942" b="4589"/>
          <a:stretch/>
        </p:blipFill>
        <p:spPr>
          <a:xfrm>
            <a:off x="1090549" y="3484392"/>
            <a:ext cx="1417700" cy="126098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1147050" y="4711650"/>
            <a:ext cx="1304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" sz="2000" b="1" dirty="0"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D3.js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238" name="Shape 2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50663" y="3518125"/>
            <a:ext cx="1193475" cy="119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Shape 2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13050" y="3406938"/>
            <a:ext cx="1304700" cy="130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 txBox="1"/>
          <p:nvPr/>
        </p:nvSpPr>
        <p:spPr>
          <a:xfrm>
            <a:off x="6699800" y="4711625"/>
            <a:ext cx="1304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" sz="2000" b="1" dirty="0">
                <a:latin typeface="Calibri" panose="020F0502020204030204" pitchFamily="34" charset="0"/>
                <a:cs typeface="Calibri" panose="020F0502020204030204" pitchFamily="34" charset="0"/>
                <a:sym typeface="Raleway"/>
              </a:rPr>
              <a:t>Slack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FA1E59-62BF-4AD9-8BD3-132232834B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492292433"/>
              </p:ext>
            </p:extLst>
          </p:nvPr>
        </p:nvGraphicFramePr>
        <p:xfrm>
          <a:off x="148856" y="255181"/>
          <a:ext cx="8353998" cy="4129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8345" y="3670954"/>
            <a:ext cx="441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Input: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Hashtag and date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Collection of tweets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used: Python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tweepy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10851" y="156052"/>
            <a:ext cx="3912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Input: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Collection of tweets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Processed Collection of tweets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used: Python re library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59079" y="3532455"/>
            <a:ext cx="42849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Input: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Processed Document of tweets</a:t>
            </a:r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Collection of tweets with additional metrics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used: Python libraries and APIs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F17008-8061-4FB9-ACC5-5839EB2E02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119" y="205594"/>
            <a:ext cx="1771650" cy="866775"/>
          </a:xfrm>
          <a:prstGeom prst="rect">
            <a:avLst/>
          </a:prstGeom>
        </p:spPr>
      </p:pic>
      <p:sp>
        <p:nvSpPr>
          <p:cNvPr id="8" name="Shape 206">
            <a:extLst>
              <a:ext uri="{FF2B5EF4-FFF2-40B4-BE49-F238E27FC236}">
                <a16:creationId xmlns:a16="http://schemas.microsoft.com/office/drawing/2014/main" id="{03586627-3C47-4D50-8809-060BC3240728}"/>
              </a:ext>
            </a:extLst>
          </p:cNvPr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Krishnaveni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Karri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E4CFB-E19F-4D0D-AE1A-8516E0B3C4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5021090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7FAEA18-86C6-44B2-A47C-F2CFEDA92F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1269BB-8661-45C9-AD45-068777C5F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FCD406B-26BA-4325-8B6C-0043DE0581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D31E259-FAF7-4A80-83D2-046B5981A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DA378BD-DFDF-4C4D-82BF-551A3ACF0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81018B6-3DFA-4FCB-92FE-550B16688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  <p:bldP spid="12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treamline">
    <a:dk1>
      <a:srgbClr val="1A9988"/>
    </a:dk1>
    <a:lt1>
      <a:srgbClr val="FFFFFF"/>
    </a:lt1>
    <a:dk2>
      <a:srgbClr val="1A1A1A"/>
    </a:dk2>
    <a:lt2>
      <a:srgbClr val="E9EDEE"/>
    </a:lt2>
    <a:accent1>
      <a:srgbClr val="595959"/>
    </a:accent1>
    <a:accent2>
      <a:srgbClr val="6AA4C8"/>
    </a:accent2>
    <a:accent3>
      <a:srgbClr val="EB5600"/>
    </a:accent3>
    <a:accent4>
      <a:srgbClr val="A2FFE8"/>
    </a:accent4>
    <a:accent5>
      <a:srgbClr val="1C3678"/>
    </a:accent5>
    <a:accent6>
      <a:srgbClr val="FFB8A2"/>
    </a:accent6>
    <a:hlink>
      <a:srgbClr val="1C3678"/>
    </a:hlink>
    <a:folHlink>
      <a:srgbClr val="1C3678"/>
    </a:folHlink>
  </a:clrScheme>
</a:themeOverride>
</file>

<file path=ppt/theme/themeOverride2.xml><?xml version="1.0" encoding="utf-8"?>
<a:themeOverride xmlns:a="http://schemas.openxmlformats.org/drawingml/2006/main">
  <a:clrScheme name="Streamline">
    <a:dk1>
      <a:srgbClr val="1A9988"/>
    </a:dk1>
    <a:lt1>
      <a:srgbClr val="FFFFFF"/>
    </a:lt1>
    <a:dk2>
      <a:srgbClr val="1A1A1A"/>
    </a:dk2>
    <a:lt2>
      <a:srgbClr val="E9EDEE"/>
    </a:lt2>
    <a:accent1>
      <a:srgbClr val="595959"/>
    </a:accent1>
    <a:accent2>
      <a:srgbClr val="6AA4C8"/>
    </a:accent2>
    <a:accent3>
      <a:srgbClr val="EB5600"/>
    </a:accent3>
    <a:accent4>
      <a:srgbClr val="A2FFE8"/>
    </a:accent4>
    <a:accent5>
      <a:srgbClr val="1C3678"/>
    </a:accent5>
    <a:accent6>
      <a:srgbClr val="FFB8A2"/>
    </a:accent6>
    <a:hlink>
      <a:srgbClr val="1C3678"/>
    </a:hlink>
    <a:folHlink>
      <a:srgbClr val="1C367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1030</Words>
  <Application>Microsoft Office PowerPoint</Application>
  <PresentationFormat>On-screen Show (16:9)</PresentationFormat>
  <Paragraphs>459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Lato</vt:lpstr>
      <vt:lpstr>Raleway</vt:lpstr>
      <vt:lpstr>Arial</vt:lpstr>
      <vt:lpstr>Streamline</vt:lpstr>
      <vt:lpstr>Streamline</vt:lpstr>
      <vt:lpstr>Socio Analyzer</vt:lpstr>
      <vt:lpstr>Client</vt:lpstr>
      <vt:lpstr>Outline</vt:lpstr>
      <vt:lpstr>Introduction </vt:lpstr>
      <vt:lpstr>Problem statement</vt:lpstr>
      <vt:lpstr>Proposed solution</vt:lpstr>
      <vt:lpstr>PowerPoint Presentation</vt:lpstr>
      <vt:lpstr>Other tools</vt:lpstr>
      <vt:lpstr>PowerPoint Presentation</vt:lpstr>
      <vt:lpstr>PowerPoint Presentation</vt:lpstr>
      <vt:lpstr>Sentiment Analysis APIs</vt:lpstr>
      <vt:lpstr>Sentiment analysis </vt:lpstr>
      <vt:lpstr>Sentiment analysis with Textblob</vt:lpstr>
      <vt:lpstr>Sentiment analysis - Textblob</vt:lpstr>
      <vt:lpstr>Sentiment analysis with ParallelDots</vt:lpstr>
      <vt:lpstr>Sentiment analysis - Parallel dots</vt:lpstr>
      <vt:lpstr>Sentiment analysis with Aylien</vt:lpstr>
      <vt:lpstr>Sentiment analysis - Aylien</vt:lpstr>
      <vt:lpstr>Sentiment analysis - Result</vt:lpstr>
      <vt:lpstr>Sentiment analysis - Conclusion</vt:lpstr>
      <vt:lpstr>Demo</vt:lpstr>
      <vt:lpstr>Future tasks</vt:lpstr>
      <vt:lpstr>Limitations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Socio Analyzer</dc:title>
  <cp:lastModifiedBy>Jaladanki,Sai Praneetha</cp:lastModifiedBy>
  <cp:revision>23</cp:revision>
  <dcterms:modified xsi:type="dcterms:W3CDTF">2018-07-11T14:44:54Z</dcterms:modified>
</cp:coreProperties>
</file>